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75" r:id="rId6"/>
    <p:sldId id="267" r:id="rId7"/>
    <p:sldId id="270" r:id="rId8"/>
    <p:sldId id="272" r:id="rId9"/>
    <p:sldId id="277" r:id="rId10"/>
    <p:sldId id="269" r:id="rId11"/>
    <p:sldId id="273" r:id="rId12"/>
    <p:sldId id="279" r:id="rId13"/>
    <p:sldId id="276" r:id="rId14"/>
    <p:sldId id="261" r:id="rId15"/>
    <p:sldId id="274" r:id="rId16"/>
    <p:sldId id="262" r:id="rId17"/>
    <p:sldId id="263" r:id="rId18"/>
    <p:sldId id="292" r:id="rId19"/>
    <p:sldId id="287" r:id="rId20"/>
    <p:sldId id="286" r:id="rId21"/>
    <p:sldId id="284" r:id="rId22"/>
    <p:sldId id="285" r:id="rId23"/>
    <p:sldId id="288" r:id="rId24"/>
    <p:sldId id="289" r:id="rId25"/>
    <p:sldId id="283" r:id="rId26"/>
    <p:sldId id="282" r:id="rId27"/>
    <p:sldId id="281" r:id="rId28"/>
    <p:sldId id="291" r:id="rId29"/>
    <p:sldId id="290" r:id="rId30"/>
    <p:sldId id="271" r:id="rId31"/>
    <p:sldId id="265" r:id="rId32"/>
    <p:sldId id="264" r:id="rId3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1C4E"/>
    <a:srgbClr val="003672"/>
    <a:srgbClr val="00B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5"/>
    <p:restoredTop sz="80673"/>
  </p:normalViewPr>
  <p:slideViewPr>
    <p:cSldViewPr snapToGrid="0" snapToObjects="1">
      <p:cViewPr>
        <p:scale>
          <a:sx n="108" d="100"/>
          <a:sy n="108" d="100"/>
        </p:scale>
        <p:origin x="1184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AE187-A41F-D649-A888-D252768A28C6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4BFC6-0CCB-D949-9684-DA961B4220FD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309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BBBD9-C36A-164F-8EDD-02E250A01F9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656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163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7616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797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2738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9739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260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5235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6922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6922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5450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7715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7804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3700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791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pt-PT" b="1" dirty="0" smtClean="0"/>
              <a:t>Após todos os </a:t>
            </a:r>
            <a:r>
              <a:rPr lang="pt-PT" b="1" dirty="0" err="1" smtClean="0"/>
              <a:t>brainstorms</a:t>
            </a:r>
            <a:r>
              <a:rPr lang="pt-PT" b="1" dirty="0" smtClean="0"/>
              <a:t>, decisões e indecisões</a:t>
            </a:r>
            <a:r>
              <a:rPr lang="pt-PT" b="1" baseline="0" dirty="0" smtClean="0"/>
              <a:t>, </a:t>
            </a:r>
            <a:r>
              <a:rPr lang="pt-PT" b="1" dirty="0" smtClean="0"/>
              <a:t>a ideia final ficou em concordância e a equipa sentia-se confiante de que estaria perante um produto com "pernas para andar".</a:t>
            </a:r>
          </a:p>
          <a:p>
            <a:pPr marL="171450" indent="-171450">
              <a:buFont typeface="Arial" charset="0"/>
              <a:buChar char="•"/>
            </a:pPr>
            <a:r>
              <a:rPr lang="pt-PT" b="1" dirty="0" smtClean="0"/>
              <a:t>Esta fase foi ainda</a:t>
            </a:r>
            <a:r>
              <a:rPr lang="pt-PT" b="1" baseline="0" dirty="0" smtClean="0"/>
              <a:t> mais importante que a 1ª na medida que, se a aplicação for incorretamente especificada, o processo de construção da mesma não será tão correto e será com certeza bem mais demorado.</a:t>
            </a:r>
            <a:endParaRPr lang="pt-PT" b="1" dirty="0" smtClean="0"/>
          </a:p>
          <a:p>
            <a:pPr marL="171450" indent="-171450">
              <a:buFont typeface="Arial" charset="0"/>
              <a:buChar char="•"/>
            </a:pPr>
            <a:r>
              <a:rPr lang="pt-PT" b="1" dirty="0" smtClean="0"/>
              <a:t>Apesar de não ter sido fácil para a equipa conciliar as ideias e opiniões dos vários elementos, em conjunto conseguimos encontrar um ponto de equilíbrio que, na nossa opinião, tornou o resultado final bastante apelativo</a:t>
            </a:r>
            <a:r>
              <a:rPr lang="pt-PT" b="1" baseline="0" dirty="0" smtClean="0"/>
              <a:t> e com o qual contamos ter sucesso. 😃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9545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BBBD9-C36A-164F-8EDD-02E250A01F9C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758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PT" sz="2000" b="1" dirty="0"/>
              <a:t>Aspetos gerais: </a:t>
            </a:r>
          </a:p>
          <a:p>
            <a:pPr marL="171450" indent="-171450">
              <a:buFontTx/>
              <a:buChar char="-"/>
            </a:pPr>
            <a:r>
              <a:rPr lang="pt-PT" sz="2000" dirty="0"/>
              <a:t>dá para procurar</a:t>
            </a:r>
            <a:r>
              <a:rPr lang="pt-PT" sz="2000" baseline="0" dirty="0"/>
              <a:t> comida e bebida (texto e voz)</a:t>
            </a:r>
          </a:p>
          <a:p>
            <a:pPr marL="171450" indent="-171450">
              <a:buFontTx/>
              <a:buChar char="-"/>
            </a:pPr>
            <a:r>
              <a:rPr lang="pt-PT" sz="2000" baseline="0" dirty="0"/>
              <a:t>Existência de uma mascote (Yummy) -&gt; interações do utilizador com a aplicação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2000" baseline="0" dirty="0"/>
              <a:t>3 funcionalidades principais: pedido específico, pedido de sugestão e sugestão diária (gerada todos os dias</a:t>
            </a:r>
            <a:r>
              <a:rPr lang="pt-PT" sz="2000" baseline="0" dirty="0" smtClean="0"/>
              <a:t>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2000" baseline="0" dirty="0" smtClean="0"/>
              <a:t>Falar sobre o utilizador proprietário</a:t>
            </a:r>
            <a:endParaRPr lang="pt-PT" sz="2000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BBBD9-C36A-164F-8EDD-02E250A01F9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272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Utilizador</a:t>
            </a:r>
            <a:endParaRPr lang="pt-PT" b="1" dirty="0"/>
          </a:p>
          <a:p>
            <a:pPr marL="171450" indent="-171450">
              <a:buFont typeface="Arial" charset="0"/>
              <a:buChar char="•"/>
            </a:pPr>
            <a:r>
              <a:rPr lang="pt-PT" b="0" dirty="0" smtClean="0"/>
              <a:t>Registo,</a:t>
            </a:r>
            <a:r>
              <a:rPr lang="pt-PT" b="0" baseline="0" dirty="0" smtClean="0"/>
              <a:t> Início de Sessão e Terminar </a:t>
            </a:r>
            <a:r>
              <a:rPr lang="pt-PT" b="0" baseline="0" dirty="0" smtClean="0"/>
              <a:t>Sessão (nome, </a:t>
            </a:r>
            <a:r>
              <a:rPr lang="pt-PT" b="0" baseline="0" dirty="0" err="1" smtClean="0"/>
              <a:t>username</a:t>
            </a:r>
            <a:r>
              <a:rPr lang="pt-PT" b="0" baseline="0" dirty="0" smtClean="0"/>
              <a:t>, password, data de nascimento, e-mail)</a:t>
            </a:r>
            <a:endParaRPr lang="pt-PT" b="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pt-PT" b="0" baseline="0" dirty="0" smtClean="0"/>
              <a:t>Editar perfil </a:t>
            </a:r>
            <a:r>
              <a:rPr lang="pt-PT" b="0" baseline="0" dirty="0" smtClean="0"/>
              <a:t>(foto, nome</a:t>
            </a:r>
            <a:r>
              <a:rPr lang="pt-PT" b="0" baseline="0" dirty="0" smtClean="0"/>
              <a:t>, password, e-mail | </a:t>
            </a:r>
            <a:r>
              <a:rPr lang="pt-PT" b="0" baseline="0" dirty="0" err="1" smtClean="0"/>
              <a:t>username</a:t>
            </a:r>
            <a:r>
              <a:rPr lang="pt-PT" b="0" baseline="0" dirty="0" smtClean="0"/>
              <a:t> não pode!!), Preferências (Selecionar conjunto de </a:t>
            </a:r>
            <a:r>
              <a:rPr lang="pt-PT" b="0" baseline="0" dirty="0" err="1" smtClean="0"/>
              <a:t>tags</a:t>
            </a:r>
            <a:r>
              <a:rPr lang="pt-PT" b="0" baseline="0" dirty="0" smtClean="0"/>
              <a:t>) -&gt; explicar importância das preferências (sugestões</a:t>
            </a:r>
            <a:r>
              <a:rPr lang="pt-PT" b="0" baseline="0" dirty="0" smtClean="0"/>
              <a:t>)</a:t>
            </a:r>
            <a:endParaRPr lang="pt-PT" b="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pt-PT" b="0" baseline="0" dirty="0" smtClean="0"/>
              <a:t>Consulta de visitas recentes (5 últimas visitas) e de favoritos.</a:t>
            </a:r>
          </a:p>
          <a:p>
            <a:pPr marL="171450" indent="-171450">
              <a:buFont typeface="Arial" charset="0"/>
              <a:buChar char="•"/>
            </a:pPr>
            <a:r>
              <a:rPr lang="pt-PT" b="0" baseline="0" dirty="0" smtClean="0"/>
              <a:t>Consultar </a:t>
            </a:r>
            <a:r>
              <a:rPr lang="pt-PT" b="0" baseline="0" dirty="0" smtClean="0"/>
              <a:t>sugestão diária: 1ª autenticação do </a:t>
            </a:r>
            <a:r>
              <a:rPr lang="pt-PT" b="0" baseline="0" dirty="0" err="1" smtClean="0"/>
              <a:t>user</a:t>
            </a:r>
            <a:r>
              <a:rPr lang="pt-PT" b="0" baseline="0" dirty="0" smtClean="0"/>
              <a:t>, localiza e vê as suas preferências, gera uma lista com produtos filtrados (preferências + horário do estabelecimento + raio 25km) escolhe um aleatoriamente</a:t>
            </a:r>
            <a:r>
              <a:rPr lang="pt-PT" b="0" baseline="0" dirty="0" smtClean="0"/>
              <a:t>. OUTPUT: 1 PRODUTO</a:t>
            </a:r>
            <a:endParaRPr lang="pt-PT" b="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pt-PT" b="0" baseline="0" dirty="0" smtClean="0"/>
              <a:t>Fazer pedido específico (texto ou voz): gera uma lista (</a:t>
            </a:r>
            <a:r>
              <a:rPr lang="pt-PT" b="0" baseline="0" dirty="0" err="1" smtClean="0"/>
              <a:t>tags</a:t>
            </a:r>
            <a:r>
              <a:rPr lang="pt-PT" b="0" baseline="0" dirty="0" smtClean="0"/>
              <a:t> + horário + raio de 25km) -&gt; Importante: se o utilizar escolher este produto deve ser adicionada uma visita ao mesmo e no fim deve permitir avaliar</a:t>
            </a:r>
            <a:r>
              <a:rPr lang="pt-PT" b="0" baseline="0" dirty="0" smtClean="0"/>
              <a:t>. OUTPUT: 1 LISTA</a:t>
            </a:r>
            <a:endParaRPr lang="pt-PT" b="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pt-PT" b="0" baseline="0" dirty="0" smtClean="0"/>
              <a:t>Fazer pedido de sugestão (botão ou voz): “</a:t>
            </a:r>
            <a:r>
              <a:rPr lang="pt-PT" b="0" baseline="0" dirty="0" err="1" smtClean="0"/>
              <a:t>yummy</a:t>
            </a:r>
            <a:r>
              <a:rPr lang="pt-PT" b="0" baseline="0" dirty="0" smtClean="0"/>
              <a:t>, sugere-me algo”: gera uma lista (</a:t>
            </a:r>
            <a:r>
              <a:rPr lang="pt-PT" b="0" baseline="0" dirty="0" err="1" smtClean="0"/>
              <a:t>tags</a:t>
            </a:r>
            <a:r>
              <a:rPr lang="pt-PT" b="0" baseline="0" dirty="0" smtClean="0"/>
              <a:t> preferências + horário + raio 25km) -&gt; Importante: se o </a:t>
            </a:r>
            <a:r>
              <a:rPr lang="pt-PT" b="0" baseline="0" dirty="0" err="1" smtClean="0"/>
              <a:t>user</a:t>
            </a:r>
            <a:r>
              <a:rPr lang="pt-PT" b="0" baseline="0" dirty="0" smtClean="0"/>
              <a:t> não tive preferências, vai recolher todos os produtos num raio de 25km e escolher 1.</a:t>
            </a:r>
          </a:p>
          <a:p>
            <a:pPr marL="171450" indent="-171450">
              <a:buFont typeface="Arial" charset="0"/>
              <a:buChar char="•"/>
            </a:pPr>
            <a:r>
              <a:rPr lang="pt-PT" b="0" baseline="0" dirty="0" smtClean="0"/>
              <a:t>Avaliação de produtos: parâmetros (ambiente, custo, qualidade, serviço), valores de 0 a 5, é feita a média (classificação). Pode ser feito um comentário e uma foto para um </a:t>
            </a:r>
            <a:r>
              <a:rPr lang="pt-PT" b="0" baseline="0" dirty="0" err="1" smtClean="0"/>
              <a:t>respectiva</a:t>
            </a:r>
            <a:r>
              <a:rPr lang="pt-PT" b="0" baseline="0" dirty="0" smtClean="0"/>
              <a:t> partilha (insta, face, </a:t>
            </a:r>
            <a:r>
              <a:rPr lang="pt-PT" b="0" baseline="0" dirty="0" err="1" smtClean="0"/>
              <a:t>twitter</a:t>
            </a:r>
            <a:r>
              <a:rPr lang="pt-PT" b="0" baseline="0" dirty="0" smtClean="0"/>
              <a:t>).</a:t>
            </a:r>
          </a:p>
          <a:p>
            <a:pPr marL="171450" indent="-171450">
              <a:buFont typeface="Arial" charset="0"/>
              <a:buChar char="•"/>
            </a:pPr>
            <a:endParaRPr lang="pt-PT" b="0" baseline="0" dirty="0" smtClean="0"/>
          </a:p>
          <a:p>
            <a:pPr marL="0" indent="0">
              <a:buFont typeface="Arial" charset="0"/>
              <a:buNone/>
            </a:pPr>
            <a:r>
              <a:rPr lang="pt-PT" b="1" baseline="0" dirty="0" smtClean="0"/>
              <a:t>Utilizador Proprietário</a:t>
            </a:r>
          </a:p>
          <a:p>
            <a:pPr marL="171450" indent="-171450">
              <a:buFont typeface="Arial" charset="0"/>
              <a:buChar char="•"/>
            </a:pPr>
            <a:r>
              <a:rPr lang="pt-PT" b="0" baseline="0" dirty="0" smtClean="0"/>
              <a:t>Gerir </a:t>
            </a:r>
            <a:r>
              <a:rPr lang="pt-PT" b="0" baseline="0" dirty="0" smtClean="0"/>
              <a:t>estabelecimentos[</a:t>
            </a:r>
            <a:r>
              <a:rPr lang="pt-PT" b="0" baseline="0" dirty="0" err="1" smtClean="0"/>
              <a:t>add</a:t>
            </a:r>
            <a:r>
              <a:rPr lang="pt-PT" b="0" baseline="0" dirty="0" smtClean="0"/>
              <a:t>, remover, editar, consultar] (nome, endereço (código-postal, localidade e rua), horário). Importante: Ao adicionar o estabelecimento deve ter uma </a:t>
            </a:r>
            <a:r>
              <a:rPr lang="pt-PT" b="0" baseline="0" dirty="0" err="1" smtClean="0"/>
              <a:t>flag</a:t>
            </a:r>
            <a:r>
              <a:rPr lang="pt-PT" b="0" baseline="0" dirty="0" smtClean="0"/>
              <a:t> de estado (0) e só depois de confirmado é que passa a 1 e aí pode haver gestão de produtos do estabelecimento. Para adicionar estabelecimento tem de ser enviado por e-mail um comprovativo de propriedade.</a:t>
            </a:r>
          </a:p>
          <a:p>
            <a:pPr marL="171450" indent="-171450">
              <a:buFont typeface="Arial" charset="0"/>
              <a:buChar char="•"/>
            </a:pPr>
            <a:r>
              <a:rPr lang="pt-PT" b="0" baseline="0" dirty="0" smtClean="0"/>
              <a:t>Gerir produtos [</a:t>
            </a:r>
            <a:r>
              <a:rPr lang="pt-PT" b="0" baseline="0" dirty="0" err="1" smtClean="0"/>
              <a:t>add</a:t>
            </a:r>
            <a:r>
              <a:rPr lang="pt-PT" b="0" baseline="0" dirty="0" smtClean="0"/>
              <a:t>, remover, editar]: fornecer (nome, descrição, preço, </a:t>
            </a:r>
            <a:r>
              <a:rPr lang="pt-PT" b="0" baseline="0" dirty="0" err="1" smtClean="0"/>
              <a:t>tags</a:t>
            </a:r>
            <a:r>
              <a:rPr lang="pt-PT" b="0" baseline="0" dirty="0" smtClean="0"/>
              <a:t> descritivas e foto).</a:t>
            </a:r>
          </a:p>
          <a:p>
            <a:pPr marL="171450" indent="-171450">
              <a:buFont typeface="Arial" charset="0"/>
              <a:buChar char="•"/>
            </a:pPr>
            <a:endParaRPr lang="pt-PT" b="0" baseline="0" dirty="0" smtClean="0"/>
          </a:p>
          <a:p>
            <a:pPr marL="0" indent="0">
              <a:buFont typeface="Arial" charset="0"/>
              <a:buNone/>
            </a:pPr>
            <a:r>
              <a:rPr lang="pt-PT" b="1" baseline="0" dirty="0" smtClean="0"/>
              <a:t>Administrador</a:t>
            </a:r>
          </a:p>
          <a:p>
            <a:pPr marL="171450" indent="-171450">
              <a:buFont typeface="Arial" charset="0"/>
              <a:buChar char="•"/>
            </a:pPr>
            <a:r>
              <a:rPr lang="pt-PT" b="0" baseline="0" dirty="0" smtClean="0"/>
              <a:t>Validar estabelecimentos: notificar por e-mail se foi validado ou não (API da Microsoft Outlook 15.0)</a:t>
            </a:r>
          </a:p>
          <a:p>
            <a:pPr marL="171450" indent="-171450">
              <a:buFont typeface="Arial" charset="0"/>
              <a:buChar char="•"/>
            </a:pPr>
            <a:endParaRPr lang="pt-PT" b="0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BBBD9-C36A-164F-8EDD-02E250A01F9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374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400" b="1" dirty="0" smtClean="0"/>
              <a:t>Existência</a:t>
            </a:r>
            <a:r>
              <a:rPr lang="pt-PT" sz="1400" b="1" baseline="0" dirty="0" smtClean="0"/>
              <a:t> de 4 atores:</a:t>
            </a:r>
          </a:p>
          <a:p>
            <a:r>
              <a:rPr lang="pt-PT" baseline="0" dirty="0" smtClean="0"/>
              <a:t>- Utilizador não registado (não tem funcionalidades na própria aplicação, pode simplesmente registar-se)</a:t>
            </a:r>
          </a:p>
          <a:p>
            <a:r>
              <a:rPr lang="pt-PT" baseline="0" dirty="0" smtClean="0"/>
              <a:t>- Administrador do sistema </a:t>
            </a:r>
            <a:r>
              <a:rPr lang="pt-PT" baseline="0" dirty="0" smtClean="0"/>
              <a:t>(tem todas as </a:t>
            </a:r>
            <a:r>
              <a:rPr lang="pt-PT" baseline="0" dirty="0" err="1" smtClean="0"/>
              <a:t>funcionalides</a:t>
            </a:r>
            <a:r>
              <a:rPr lang="pt-PT" baseline="0" dirty="0" smtClean="0"/>
              <a:t>!)</a:t>
            </a:r>
            <a:endParaRPr lang="pt-PT" baseline="0" dirty="0" smtClean="0"/>
          </a:p>
          <a:p>
            <a:r>
              <a:rPr lang="pt-PT" baseline="0" dirty="0" smtClean="0"/>
              <a:t>- Utilizador e Proprietário acabam por ser a mesma coisa (explicar a diferença entre os dois) -&gt; Proprietário é Utilizador, Utilizador pode ou não ser </a:t>
            </a:r>
            <a:r>
              <a:rPr lang="pt-PT" baseline="0" dirty="0" err="1" smtClean="0"/>
              <a:t>Propriétario</a:t>
            </a:r>
            <a:r>
              <a:rPr lang="pt-PT" baseline="0" dirty="0" smtClean="0"/>
              <a:t>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9743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pt-PT" b="1" dirty="0"/>
              <a:t>Importância dos módulos (</a:t>
            </a:r>
            <a:r>
              <a:rPr lang="pt-PT" b="1" dirty="0" err="1"/>
              <a:t>WhatsYummy</a:t>
            </a:r>
            <a:r>
              <a:rPr lang="pt-PT" b="1" dirty="0"/>
              <a:t> </a:t>
            </a:r>
            <a:r>
              <a:rPr lang="pt-PT" b="0" dirty="0"/>
              <a:t>(</a:t>
            </a:r>
            <a:r>
              <a:rPr lang="pt-PT" b="0" dirty="0" err="1"/>
              <a:t>facade</a:t>
            </a:r>
            <a:r>
              <a:rPr lang="pt-PT" b="0" dirty="0"/>
              <a:t>), </a:t>
            </a:r>
            <a:r>
              <a:rPr lang="pt-PT" b="1" dirty="0"/>
              <a:t>Utilizador,</a:t>
            </a:r>
            <a:r>
              <a:rPr lang="pt-PT" b="1" baseline="0" dirty="0"/>
              <a:t> Estabelecimento, Produto e </a:t>
            </a:r>
            <a:r>
              <a:rPr lang="pt-PT" b="1" baseline="0" dirty="0" err="1"/>
              <a:t>Tag</a:t>
            </a:r>
            <a:r>
              <a:rPr lang="pt-PT" b="1" baseline="0" dirty="0"/>
              <a:t>).</a:t>
            </a:r>
            <a:endParaRPr lang="pt-PT" b="0" dirty="0"/>
          </a:p>
          <a:p>
            <a:pPr marL="171450" indent="-171450">
              <a:buFont typeface="Arial" charset="0"/>
              <a:buChar char="•"/>
            </a:pPr>
            <a:r>
              <a:rPr lang="pt-PT" b="1" dirty="0"/>
              <a:t>Fazer</a:t>
            </a:r>
            <a:r>
              <a:rPr lang="pt-PT" b="1" baseline="0" dirty="0"/>
              <a:t> referência aos métodos mais importantes: </a:t>
            </a:r>
            <a:r>
              <a:rPr lang="pt-PT" b="0" baseline="0" dirty="0" err="1"/>
              <a:t>pedirProduto</a:t>
            </a:r>
            <a:r>
              <a:rPr lang="pt-PT" b="0" baseline="0" dirty="0" smtClean="0"/>
              <a:t>() |  </a:t>
            </a:r>
            <a:r>
              <a:rPr lang="pt-PT" b="0" baseline="0" dirty="0" err="1" smtClean="0"/>
              <a:t>pedirSugestao</a:t>
            </a:r>
            <a:r>
              <a:rPr lang="pt-PT" b="0" baseline="0" dirty="0" smtClean="0"/>
              <a:t>() | </a:t>
            </a:r>
            <a:r>
              <a:rPr lang="pt-PT" b="0" baseline="0" dirty="0" err="1" smtClean="0"/>
              <a:t>gerarSugestaoDiaria</a:t>
            </a:r>
            <a:r>
              <a:rPr lang="pt-PT" b="0" baseline="0" smtClean="0"/>
              <a:t>()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21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Produto</a:t>
            </a:r>
            <a:r>
              <a:rPr lang="pt-PT" b="1" baseline="0" dirty="0" smtClean="0"/>
              <a:t> é entidade fraca (dependente do Estabelecimento)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249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228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 smtClean="0"/>
              <a:t>Pedir para mostrar a interface no </a:t>
            </a:r>
            <a:r>
              <a:rPr lang="pt-PT" b="1" i="1" dirty="0" err="1" smtClean="0"/>
              <a:t>WireFramePro</a:t>
            </a:r>
            <a:endParaRPr lang="pt-PT" b="1" i="1" dirty="0" smtClean="0"/>
          </a:p>
          <a:p>
            <a:endParaRPr lang="pt-PT" b="1" i="1" dirty="0" smtClean="0"/>
          </a:p>
          <a:p>
            <a:pPr marL="171450" indent="-171450">
              <a:buFontTx/>
              <a:buChar char="-"/>
            </a:pPr>
            <a:r>
              <a:rPr lang="pt-PT" b="1" i="1" dirty="0" smtClean="0"/>
              <a:t>Interações realizadas</a:t>
            </a:r>
            <a:r>
              <a:rPr lang="pt-PT" b="1" i="1" baseline="0" dirty="0" smtClean="0"/>
              <a:t> com a mascote 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 (é idealizado que o </a:t>
            </a: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se imagine num diálogo com a mesma (”</a:t>
            </a:r>
            <a:r>
              <a:rPr lang="pt-PT" b="1" i="1" baseline="0" dirty="0" err="1" smtClean="0"/>
              <a:t>yummy</a:t>
            </a:r>
            <a:r>
              <a:rPr lang="pt-PT" b="1" i="1" baseline="0" dirty="0" smtClean="0"/>
              <a:t>, sugere-me algo”)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1" i="1" baseline="0" dirty="0" smtClean="0"/>
              <a:t>A equipa tentou criar um ambiente apelativo ao utilizador.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err="1" smtClean="0"/>
              <a:t>User</a:t>
            </a:r>
            <a:r>
              <a:rPr lang="pt-PT" b="1" i="1" baseline="0" dirty="0" smtClean="0"/>
              <a:t> </a:t>
            </a:r>
            <a:r>
              <a:rPr lang="pt-PT" b="1" i="1" baseline="0" dirty="0" err="1" smtClean="0"/>
              <a:t>friendly</a:t>
            </a:r>
            <a:r>
              <a:rPr lang="pt-PT" b="1" i="1" baseline="0" dirty="0" smtClean="0"/>
              <a:t>: uso intuitivo, proporcionando uma adaptação fácil e rápida -&gt; conseguido através de uma página inicial simples + 2 </a:t>
            </a:r>
            <a:r>
              <a:rPr lang="pt-PT" b="1" i="1" baseline="0" dirty="0" err="1" smtClean="0"/>
              <a:t>swipe</a:t>
            </a:r>
            <a:r>
              <a:rPr lang="pt-PT" b="1" i="1" baseline="0" dirty="0" smtClean="0"/>
              <a:t> menus</a:t>
            </a:r>
          </a:p>
          <a:p>
            <a:pPr marL="171450" indent="-171450">
              <a:buFontTx/>
              <a:buChar char="-"/>
            </a:pPr>
            <a:r>
              <a:rPr lang="pt-PT" b="1" i="1" baseline="0" dirty="0" smtClean="0"/>
              <a:t>Facilmente ajustável a novas funcionalidades (no futuro)</a:t>
            </a:r>
          </a:p>
          <a:p>
            <a:pPr marL="171450" indent="-171450">
              <a:buFontTx/>
              <a:buChar char="-"/>
            </a:pPr>
            <a:endParaRPr lang="pt-PT" b="1" i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4BFC6-0CCB-D949-9684-DA961B4220F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619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 smtClean="0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Arraste a imagem até ao marcador de posição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A6">
            <a:alpha val="1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DBAB82-85D2-8E4F-B254-59F5F4578979}" type="datetimeFigureOut">
              <a:rPr lang="pt-PT" smtClean="0"/>
              <a:t>05/05/17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22B5CF-7D8C-AF42-BCA6-D82CBB5BA11F}" type="slidenum">
              <a:rPr lang="pt-PT" smtClean="0"/>
              <a:t>‹n.º›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423843"/>
            <a:ext cx="10589198" cy="2519507"/>
          </a:xfrm>
        </p:spPr>
        <p:txBody>
          <a:bodyPr>
            <a:normAutofit/>
          </a:bodyPr>
          <a:lstStyle/>
          <a:p>
            <a:r>
              <a:rPr lang="en-US" sz="6600" b="1" dirty="0" err="1" smtClean="0">
                <a:solidFill>
                  <a:schemeClr val="tx1"/>
                </a:solidFill>
              </a:rPr>
              <a:t>Laborat</a:t>
            </a:r>
            <a:r>
              <a:rPr lang="pt-PT" sz="6600" b="1" dirty="0" smtClean="0">
                <a:solidFill>
                  <a:schemeClr val="tx1"/>
                </a:solidFill>
              </a:rPr>
              <a:t>ó</a:t>
            </a:r>
            <a:r>
              <a:rPr lang="en-US" sz="6600" b="1" dirty="0" err="1" smtClean="0">
                <a:solidFill>
                  <a:schemeClr val="tx1"/>
                </a:solidFill>
              </a:rPr>
              <a:t>rios</a:t>
            </a:r>
            <a:r>
              <a:rPr lang="en-US" sz="6600" b="1" dirty="0" smtClean="0">
                <a:solidFill>
                  <a:schemeClr val="tx1"/>
                </a:solidFill>
              </a:rPr>
              <a:t> de Inform</a:t>
            </a:r>
            <a:r>
              <a:rPr lang="pt-PT" sz="6600" b="1" dirty="0" smtClean="0">
                <a:solidFill>
                  <a:schemeClr val="tx1"/>
                </a:solidFill>
              </a:rPr>
              <a:t>ática IV</a:t>
            </a:r>
            <a:endParaRPr lang="en-US" sz="66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28151" y="3278459"/>
            <a:ext cx="5527456" cy="1684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 err="1" smtClean="0">
                <a:solidFill>
                  <a:schemeClr val="tx1"/>
                </a:solidFill>
                <a:latin typeface="Wawati TC" charset="-120"/>
                <a:ea typeface="Wawati TC" charset="-120"/>
                <a:cs typeface="Wawati TC" charset="-120"/>
              </a:rPr>
              <a:t>WhatsYummy</a:t>
            </a:r>
            <a:r>
              <a:rPr lang="en-US" sz="4800" b="1" dirty="0" smtClean="0">
                <a:solidFill>
                  <a:schemeClr val="tx1"/>
                </a:solidFill>
                <a:latin typeface="Wawati TC" charset="-120"/>
                <a:ea typeface="Wawati TC" charset="-120"/>
                <a:cs typeface="Wawati TC" charset="-120"/>
              </a:rPr>
              <a:t>?</a:t>
            </a:r>
            <a:endParaRPr lang="en-US" sz="4800" b="1" dirty="0">
              <a:solidFill>
                <a:schemeClr val="tx1"/>
              </a:solidFill>
              <a:latin typeface="Wawati TC" charset="-120"/>
              <a:ea typeface="Wawati TC" charset="-120"/>
              <a:cs typeface="Wawati TC" charset="-12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819032" y="4551031"/>
            <a:ext cx="2893122" cy="824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4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Ricardo PEREIRA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4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DINIS PEIXOTO</a:t>
            </a:r>
            <a:endParaRPr lang="en-US" sz="1400" b="1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4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RICARDO CERTO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4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MARCELO LIMA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99556"/>
            <a:ext cx="1354455" cy="13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0230" r="2069" b="1108"/>
          <a:stretch/>
        </p:blipFill>
        <p:spPr>
          <a:xfrm>
            <a:off x="5527893" y="0"/>
            <a:ext cx="6374295" cy="63212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528" y="1808921"/>
            <a:ext cx="3905032" cy="2703443"/>
          </a:xfrm>
        </p:spPr>
        <p:txBody>
          <a:bodyPr>
            <a:noAutofit/>
          </a:bodyPr>
          <a:lstStyle/>
          <a:p>
            <a:pPr algn="ctr"/>
            <a:r>
              <a:rPr lang="pt-PT" sz="5400" b="1" dirty="0" smtClean="0">
                <a:solidFill>
                  <a:srgbClr val="FFFFFF"/>
                </a:solidFill>
              </a:rPr>
              <a:t>Especificação</a:t>
            </a:r>
            <a:r>
              <a:rPr lang="pt-PT" sz="6600" b="1" dirty="0" smtClean="0">
                <a:solidFill>
                  <a:srgbClr val="FFFFFF"/>
                </a:solidFill>
              </a:rPr>
              <a:t/>
            </a:r>
            <a:br>
              <a:rPr lang="pt-PT" sz="6600" b="1" dirty="0" smtClean="0">
                <a:solidFill>
                  <a:srgbClr val="FFFFFF"/>
                </a:solidFill>
              </a:rPr>
            </a:br>
            <a:r>
              <a:rPr lang="pt-PT" sz="6600" b="1" dirty="0" smtClean="0">
                <a:solidFill>
                  <a:srgbClr val="FFFFFF"/>
                </a:solidFill>
              </a:rPr>
              <a:t/>
            </a:r>
            <a:br>
              <a:rPr lang="pt-PT" sz="6600" b="1" dirty="0" smtClean="0">
                <a:solidFill>
                  <a:srgbClr val="FFFFFF"/>
                </a:solidFill>
              </a:rPr>
            </a:br>
            <a:r>
              <a:rPr lang="pt-PT" sz="4000" b="1" i="1" dirty="0" smtClean="0">
                <a:solidFill>
                  <a:srgbClr val="FFFFFF"/>
                </a:solidFill>
              </a:rPr>
              <a:t>Pedir Sugestão</a:t>
            </a:r>
            <a:endParaRPr lang="pt-PT" sz="4000" b="1" i="1" dirty="0">
              <a:solidFill>
                <a:srgbClr val="FFFFFF"/>
              </a:solidFill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4104077" y="1073427"/>
            <a:ext cx="1423816" cy="10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9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Marcador de Posição de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34" y="106018"/>
            <a:ext cx="7315199" cy="6217920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31534" y="1808921"/>
            <a:ext cx="3905032" cy="2703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5400" b="1" dirty="0" smtClean="0">
                <a:solidFill>
                  <a:srgbClr val="FFFFFF"/>
                </a:solidFill>
              </a:rPr>
              <a:t>Diagrama de Sequência</a:t>
            </a:r>
            <a:r>
              <a:rPr lang="pt-PT" sz="6600" b="1" dirty="0" smtClean="0">
                <a:solidFill>
                  <a:srgbClr val="FFFFFF"/>
                </a:solidFill>
              </a:rPr>
              <a:t/>
            </a:r>
            <a:br>
              <a:rPr lang="pt-PT" sz="6600" b="1" dirty="0" smtClean="0">
                <a:solidFill>
                  <a:srgbClr val="FFFFFF"/>
                </a:solidFill>
              </a:rPr>
            </a:br>
            <a:r>
              <a:rPr lang="pt-PT" sz="6600" b="1" dirty="0" smtClean="0">
                <a:solidFill>
                  <a:srgbClr val="FFFFFF"/>
                </a:solidFill>
              </a:rPr>
              <a:t/>
            </a:r>
            <a:br>
              <a:rPr lang="pt-PT" sz="6600" b="1" dirty="0" smtClean="0">
                <a:solidFill>
                  <a:srgbClr val="FFFFFF"/>
                </a:solidFill>
              </a:rPr>
            </a:br>
            <a:r>
              <a:rPr lang="pt-PT" sz="4000" b="1" i="1" dirty="0" smtClean="0">
                <a:solidFill>
                  <a:srgbClr val="FFFFFF"/>
                </a:solidFill>
              </a:rPr>
              <a:t>Pedir sugestão</a:t>
            </a:r>
            <a:endParaRPr lang="pt-PT" sz="4000" b="1" i="1" dirty="0">
              <a:solidFill>
                <a:srgbClr val="FFFFFF"/>
              </a:solidFill>
            </a:endParaRPr>
          </a:p>
        </p:txBody>
      </p:sp>
      <p:pic>
        <p:nvPicPr>
          <p:cNvPr id="8" name="Imagem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4104077" y="1073427"/>
            <a:ext cx="382457" cy="10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Marcador de Posição de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72" y="-1"/>
            <a:ext cx="4376460" cy="6865039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4104078" y="1111527"/>
            <a:ext cx="1850993" cy="1086678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10331532" y="1111527"/>
            <a:ext cx="1520711" cy="1086678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131534" y="1808921"/>
            <a:ext cx="3905032" cy="2703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5400" b="1" dirty="0" smtClean="0">
                <a:solidFill>
                  <a:srgbClr val="FFFFFF"/>
                </a:solidFill>
              </a:rPr>
              <a:t>Diagrama de Atividade</a:t>
            </a:r>
            <a:r>
              <a:rPr lang="pt-PT" sz="6600" b="1" dirty="0" smtClean="0">
                <a:solidFill>
                  <a:srgbClr val="FFFFFF"/>
                </a:solidFill>
              </a:rPr>
              <a:t/>
            </a:r>
            <a:br>
              <a:rPr lang="pt-PT" sz="6600" b="1" dirty="0" smtClean="0">
                <a:solidFill>
                  <a:srgbClr val="FFFFFF"/>
                </a:solidFill>
              </a:rPr>
            </a:br>
            <a:r>
              <a:rPr lang="pt-PT" sz="6600" b="1" dirty="0" smtClean="0">
                <a:solidFill>
                  <a:srgbClr val="FFFFFF"/>
                </a:solidFill>
              </a:rPr>
              <a:t/>
            </a:r>
            <a:br>
              <a:rPr lang="pt-PT" sz="6600" b="1" dirty="0" smtClean="0">
                <a:solidFill>
                  <a:srgbClr val="FFFFFF"/>
                </a:solidFill>
              </a:rPr>
            </a:br>
            <a:r>
              <a:rPr lang="pt-PT" sz="4000" b="1" i="1" smtClean="0">
                <a:solidFill>
                  <a:srgbClr val="FFFFFF"/>
                </a:solidFill>
              </a:rPr>
              <a:t>Pedir sugestão</a:t>
            </a:r>
            <a:endParaRPr lang="pt-PT" sz="4000" b="1" i="1" dirty="0">
              <a:solidFill>
                <a:srgbClr val="FFFFFF"/>
              </a:solidFill>
            </a:endParaRPr>
          </a:p>
        </p:txBody>
      </p:sp>
      <p:pic>
        <p:nvPicPr>
          <p:cNvPr id="9" name="Imagem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10331532" y="5771322"/>
            <a:ext cx="1904265" cy="1086678"/>
          </a:xfrm>
          <a:prstGeom prst="rect">
            <a:avLst/>
          </a:prstGeom>
        </p:spPr>
      </p:pic>
      <p:pic>
        <p:nvPicPr>
          <p:cNvPr id="12" name="Imagem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4107584" y="5778361"/>
            <a:ext cx="1847487" cy="10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Marcador de Posição de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40" cy="63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1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4" name="Straight Connector 6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" r="26" b="4688"/>
          <a:stretch/>
        </p:blipFill>
        <p:spPr>
          <a:xfrm>
            <a:off x="-31" y="10"/>
            <a:ext cx="12188872" cy="4915066"/>
          </a:xfrm>
          <a:prstGeom prst="rect">
            <a:avLst/>
          </a:prstGeom>
        </p:spPr>
      </p:pic>
      <p:sp>
        <p:nvSpPr>
          <p:cNvPr id="66" name="Rectangle 6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6265" y="5632948"/>
            <a:ext cx="10058400" cy="8229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800" b="1" dirty="0">
                <a:solidFill>
                  <a:srgbClr val="FFFFFF"/>
                </a:solidFill>
              </a:rPr>
              <a:t>Base de Dados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" r="26" b="4688"/>
          <a:stretch/>
        </p:blipFill>
        <p:spPr>
          <a:xfrm>
            <a:off x="3697235" y="-16262"/>
            <a:ext cx="12204084" cy="4921200"/>
          </a:xfrm>
          <a:prstGeom prst="rect">
            <a:avLst/>
          </a:prstGeom>
        </p:spPr>
      </p:pic>
      <p:sp>
        <p:nvSpPr>
          <p:cNvPr id="16" name="Marcador de Posição de Conteúdo 2"/>
          <p:cNvSpPr>
            <a:spLocks noGrp="1"/>
          </p:cNvSpPr>
          <p:nvPr>
            <p:ph idx="1"/>
          </p:nvPr>
        </p:nvSpPr>
        <p:spPr>
          <a:xfrm>
            <a:off x="866215" y="678956"/>
            <a:ext cx="5279203" cy="3583386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pt-PT" sz="3000" b="1" dirty="0" smtClean="0">
                <a:solidFill>
                  <a:schemeClr val="bg1"/>
                </a:solidFill>
              </a:rPr>
              <a:t>Entidades</a:t>
            </a:r>
          </a:p>
          <a:p>
            <a:pPr lvl="1"/>
            <a:r>
              <a:rPr lang="pt-PT" b="1" dirty="0" smtClean="0">
                <a:solidFill>
                  <a:schemeClr val="bg1"/>
                </a:solidFill>
              </a:rPr>
              <a:t>Utilizador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sz="1200" dirty="0" smtClean="0">
                <a:solidFill>
                  <a:schemeClr val="bg1"/>
                </a:solidFill>
              </a:rPr>
              <a:t>[ID, </a:t>
            </a:r>
            <a:r>
              <a:rPr lang="pt-PT" sz="1200" dirty="0" err="1" smtClean="0">
                <a:solidFill>
                  <a:schemeClr val="bg1"/>
                </a:solidFill>
              </a:rPr>
              <a:t>Username</a:t>
            </a:r>
            <a:r>
              <a:rPr lang="pt-PT" sz="1200" dirty="0" smtClean="0">
                <a:solidFill>
                  <a:schemeClr val="bg1"/>
                </a:solidFill>
              </a:rPr>
              <a:t>, Password, Nome, Foto, E-mail, Data de Nascimento, </a:t>
            </a:r>
            <a:r>
              <a:rPr lang="pt-PT" sz="1200" dirty="0" err="1" smtClean="0">
                <a:solidFill>
                  <a:schemeClr val="bg1"/>
                </a:solidFill>
              </a:rPr>
              <a:t>Admin</a:t>
            </a:r>
            <a:r>
              <a:rPr lang="pt-PT" sz="1200" dirty="0">
                <a:solidFill>
                  <a:schemeClr val="bg1"/>
                </a:solidFill>
              </a:rPr>
              <a:t>]</a:t>
            </a:r>
            <a:endParaRPr lang="pt-PT" sz="1200" dirty="0" smtClean="0">
              <a:solidFill>
                <a:schemeClr val="bg1"/>
              </a:solidFill>
            </a:endParaRPr>
          </a:p>
          <a:p>
            <a:pPr lvl="1"/>
            <a:r>
              <a:rPr lang="pt-PT" b="1" dirty="0" smtClean="0">
                <a:solidFill>
                  <a:schemeClr val="bg1"/>
                </a:solidFill>
              </a:rPr>
              <a:t>Estabelecimento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sz="1200" dirty="0" smtClean="0">
                <a:solidFill>
                  <a:schemeClr val="bg1"/>
                </a:solidFill>
              </a:rPr>
              <a:t>[ID, Nome, Horário (Abertura, Fecho, Dia),  Endereço (Localidade, Código-Postal, Rua), Estado]</a:t>
            </a:r>
          </a:p>
          <a:p>
            <a:pPr lvl="1"/>
            <a:r>
              <a:rPr lang="pt-PT" b="1" dirty="0" smtClean="0">
                <a:solidFill>
                  <a:schemeClr val="bg1"/>
                </a:solidFill>
              </a:rPr>
              <a:t>Produto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sz="1200" dirty="0" smtClean="0">
                <a:solidFill>
                  <a:schemeClr val="bg1"/>
                </a:solidFill>
              </a:rPr>
              <a:t>[ID, Nome, Descrição, Preço, Visitas, Foto]</a:t>
            </a:r>
          </a:p>
          <a:p>
            <a:pPr lvl="1"/>
            <a:r>
              <a:rPr lang="pt-PT" b="1" dirty="0" err="1" smtClean="0">
                <a:solidFill>
                  <a:schemeClr val="bg1"/>
                </a:solidFill>
              </a:rPr>
              <a:t>Tag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sz="1200" dirty="0" smtClean="0">
                <a:solidFill>
                  <a:schemeClr val="bg1"/>
                </a:solidFill>
              </a:rPr>
              <a:t>[ID, Classificação, Comentário, Foto]</a:t>
            </a:r>
          </a:p>
          <a:p>
            <a:pPr lvl="1"/>
            <a:r>
              <a:rPr lang="pt-PT" b="1" dirty="0" smtClean="0">
                <a:solidFill>
                  <a:schemeClr val="bg1"/>
                </a:solidFill>
              </a:rPr>
              <a:t>Avaliação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sz="1200" dirty="0" smtClean="0">
                <a:solidFill>
                  <a:schemeClr val="bg1"/>
                </a:solidFill>
              </a:rPr>
              <a:t>[ID, Tipo, Nome]</a:t>
            </a:r>
            <a:r>
              <a:rPr lang="pt-PT" sz="2000" dirty="0" smtClean="0">
                <a:solidFill>
                  <a:schemeClr val="bg1"/>
                </a:solidFill>
              </a:rPr>
              <a:t/>
            </a:r>
            <a:br>
              <a:rPr lang="pt-PT" sz="2000" dirty="0" smtClean="0">
                <a:solidFill>
                  <a:schemeClr val="bg1"/>
                </a:solidFill>
              </a:rPr>
            </a:br>
            <a:r>
              <a:rPr lang="pt-PT" sz="2000" b="1" dirty="0" smtClean="0">
                <a:solidFill>
                  <a:schemeClr val="bg1"/>
                </a:solidFill>
              </a:rPr>
              <a:t/>
            </a:r>
            <a:br>
              <a:rPr lang="pt-PT" sz="2000" b="1" dirty="0" smtClean="0">
                <a:solidFill>
                  <a:schemeClr val="bg1"/>
                </a:solidFill>
              </a:rPr>
            </a:br>
            <a:r>
              <a:rPr lang="pt-PT" sz="3000" b="1" dirty="0" smtClean="0">
                <a:solidFill>
                  <a:schemeClr val="bg1"/>
                </a:solidFill>
              </a:rPr>
              <a:t>Atributos de relacionamentos</a:t>
            </a:r>
          </a:p>
          <a:p>
            <a:pPr lvl="1"/>
            <a:r>
              <a:rPr lang="pt-PT" b="1" dirty="0" smtClean="0">
                <a:solidFill>
                  <a:schemeClr val="bg1"/>
                </a:solidFill>
              </a:rPr>
              <a:t>Visita </a:t>
            </a:r>
            <a:r>
              <a:rPr lang="pt-PT" sz="1200" b="1" dirty="0" smtClean="0">
                <a:solidFill>
                  <a:schemeClr val="bg1"/>
                </a:solidFill>
              </a:rPr>
              <a:t>[Favorito, Data (1,n)]</a:t>
            </a:r>
          </a:p>
        </p:txBody>
      </p:sp>
    </p:spTree>
    <p:extLst>
      <p:ext uri="{BB962C8B-B14F-4D97-AF65-F5344CB8AC3E}">
        <p14:creationId xmlns:p14="http://schemas.microsoft.com/office/powerpoint/2010/main" val="386036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87677"/>
            <a:ext cx="10905066" cy="49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3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272197"/>
            <a:ext cx="10058400" cy="1450757"/>
          </a:xfrm>
        </p:spPr>
        <p:txBody>
          <a:bodyPr/>
          <a:lstStyle/>
          <a:p>
            <a:r>
              <a:rPr lang="pt-PT" dirty="0" smtClean="0"/>
              <a:t>Base de Dados</a:t>
            </a:r>
            <a:endParaRPr lang="pt-PT" dirty="0"/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8243"/>
          </a:xfrm>
        </p:spPr>
      </p:pic>
    </p:spTree>
    <p:extLst>
      <p:ext uri="{BB962C8B-B14F-4D97-AF65-F5344CB8AC3E}">
        <p14:creationId xmlns:p14="http://schemas.microsoft.com/office/powerpoint/2010/main" val="6726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0"/>
          <a:stretch/>
        </p:blipFill>
        <p:spPr>
          <a:xfrm>
            <a:off x="1443330" y="462870"/>
            <a:ext cx="2340615" cy="3630159"/>
          </a:xfrm>
          <a:prstGeom prst="rect">
            <a:avLst/>
          </a:prstGeom>
        </p:spPr>
      </p:pic>
      <p:sp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46"/>
          <a:stretch/>
        </p:blipFill>
        <p:spPr>
          <a:xfrm>
            <a:off x="8142824" y="1006697"/>
            <a:ext cx="3610561" cy="2610271"/>
          </a:xfrm>
          <a:prstGeom prst="rect">
            <a:avLst/>
          </a:prstGeom>
        </p:spPr>
      </p:pic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46"/>
          <a:stretch/>
        </p:blipFill>
        <p:spPr>
          <a:xfrm>
            <a:off x="4283982" y="1006697"/>
            <a:ext cx="3610563" cy="261027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61936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7"/>
          <a:stretch/>
        </p:blipFill>
        <p:spPr>
          <a:xfrm>
            <a:off x="4020284" y="96258"/>
            <a:ext cx="4148285" cy="62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2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94"/>
          <a:stretch/>
        </p:blipFill>
        <p:spPr>
          <a:xfrm>
            <a:off x="4069684" y="172481"/>
            <a:ext cx="4049485" cy="60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b="1" dirty="0" smtClean="0"/>
              <a:t>Índice</a:t>
            </a:r>
            <a:endParaRPr lang="pt-PT" sz="5400" b="1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97280" y="1845733"/>
            <a:ext cx="3829050" cy="432943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PT" sz="2400" b="1" dirty="0" smtClean="0"/>
              <a:t>Apresentação da aplicação</a:t>
            </a:r>
          </a:p>
          <a:p>
            <a:pPr lvl="1"/>
            <a:r>
              <a:rPr lang="pt-PT" sz="2400" b="1" dirty="0" smtClean="0"/>
              <a:t>Requisitos</a:t>
            </a:r>
          </a:p>
          <a:p>
            <a:pPr lvl="1"/>
            <a:r>
              <a:rPr lang="pt-PT" sz="2400" b="1" dirty="0" smtClean="0"/>
              <a:t>Modelação do Domínio</a:t>
            </a:r>
          </a:p>
          <a:p>
            <a:pPr lvl="1"/>
            <a:r>
              <a:rPr lang="pt-PT" sz="2400" b="1" dirty="0"/>
              <a:t>Use Case</a:t>
            </a:r>
          </a:p>
          <a:p>
            <a:pPr lvl="2"/>
            <a:r>
              <a:rPr lang="pt-PT" sz="1900" b="1" dirty="0" smtClean="0"/>
              <a:t>Diagrama geral</a:t>
            </a:r>
            <a:endParaRPr lang="pt-PT" sz="1900" b="1" dirty="0"/>
          </a:p>
          <a:p>
            <a:pPr lvl="2"/>
            <a:r>
              <a:rPr lang="pt-PT" sz="1900" b="1" dirty="0" smtClean="0"/>
              <a:t>Fazer pedido</a:t>
            </a:r>
          </a:p>
          <a:p>
            <a:pPr lvl="3"/>
            <a:r>
              <a:rPr lang="pt-PT" sz="1900" dirty="0" smtClean="0"/>
              <a:t>Especificação</a:t>
            </a:r>
          </a:p>
          <a:p>
            <a:pPr lvl="3"/>
            <a:r>
              <a:rPr lang="pt-PT" sz="1900" dirty="0" smtClean="0"/>
              <a:t>Diagrama de Sequência</a:t>
            </a:r>
          </a:p>
          <a:p>
            <a:pPr lvl="3"/>
            <a:r>
              <a:rPr lang="pt-PT" sz="1900" dirty="0" smtClean="0"/>
              <a:t>Diagrama de Atividade</a:t>
            </a:r>
          </a:p>
          <a:p>
            <a:pPr lvl="2"/>
            <a:r>
              <a:rPr lang="pt-PT" sz="1900" b="1" dirty="0" smtClean="0"/>
              <a:t>Pedir sugestão</a:t>
            </a:r>
          </a:p>
          <a:p>
            <a:pPr lvl="3"/>
            <a:r>
              <a:rPr lang="pt-PT" sz="1900" dirty="0"/>
              <a:t>Especificação</a:t>
            </a:r>
          </a:p>
          <a:p>
            <a:pPr lvl="3"/>
            <a:r>
              <a:rPr lang="pt-PT" sz="1900" dirty="0"/>
              <a:t>Diagrama de Sequência</a:t>
            </a:r>
          </a:p>
          <a:p>
            <a:pPr lvl="3"/>
            <a:r>
              <a:rPr lang="pt-PT" sz="1900" dirty="0"/>
              <a:t>Diagrama de Atividade</a:t>
            </a:r>
          </a:p>
          <a:p>
            <a:pPr lvl="2"/>
            <a:endParaRPr lang="pt-PT" sz="1800" b="1" dirty="0" smtClean="0"/>
          </a:p>
          <a:p>
            <a:pPr lvl="2"/>
            <a:endParaRPr lang="pt-PT" sz="1800" b="1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94" y="2713162"/>
            <a:ext cx="3155932" cy="3155932"/>
          </a:xfrm>
          <a:prstGeom prst="rect">
            <a:avLst/>
          </a:prstGeom>
        </p:spPr>
      </p:pic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926330" y="1845734"/>
            <a:ext cx="3399564" cy="43294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PT" sz="2400" b="1" dirty="0" smtClean="0"/>
              <a:t>Diagrama de classes</a:t>
            </a:r>
          </a:p>
          <a:p>
            <a:pPr lvl="1"/>
            <a:r>
              <a:rPr lang="pt-PT" sz="2400" b="1" dirty="0" smtClean="0"/>
              <a:t>Base </a:t>
            </a:r>
            <a:r>
              <a:rPr lang="pt-PT" sz="2400" b="1" dirty="0"/>
              <a:t>de Dados</a:t>
            </a:r>
          </a:p>
          <a:p>
            <a:pPr lvl="2"/>
            <a:r>
              <a:rPr lang="pt-PT" sz="1800" b="1" dirty="0"/>
              <a:t>Entidades </a:t>
            </a:r>
            <a:r>
              <a:rPr lang="pt-PT" sz="1800" b="1" dirty="0" smtClean="0"/>
              <a:t>relevantes</a:t>
            </a:r>
          </a:p>
          <a:p>
            <a:pPr lvl="2"/>
            <a:r>
              <a:rPr lang="pt-PT" sz="1800" b="1" dirty="0" smtClean="0"/>
              <a:t>Modelo Conceptual</a:t>
            </a:r>
            <a:endParaRPr lang="pt-PT" sz="1800" b="1" dirty="0"/>
          </a:p>
          <a:p>
            <a:pPr lvl="2"/>
            <a:r>
              <a:rPr lang="pt-PT" sz="1800" b="1" dirty="0"/>
              <a:t>Modelo Lógico</a:t>
            </a:r>
          </a:p>
          <a:p>
            <a:pPr lvl="1"/>
            <a:r>
              <a:rPr lang="pt-PT" sz="2400" b="1" dirty="0"/>
              <a:t>Interface</a:t>
            </a:r>
          </a:p>
          <a:p>
            <a:pPr lvl="2"/>
            <a:r>
              <a:rPr lang="pt-PT" sz="1800" b="1" dirty="0"/>
              <a:t>Apresentação</a:t>
            </a:r>
          </a:p>
          <a:p>
            <a:pPr lvl="2"/>
            <a:r>
              <a:rPr lang="pt-PT" sz="1800" b="1" dirty="0"/>
              <a:t>Máquinas de estado</a:t>
            </a:r>
          </a:p>
          <a:p>
            <a:pPr lvl="1"/>
            <a:r>
              <a:rPr lang="pt-PT" sz="2400" b="1" dirty="0"/>
              <a:t>Conclusão e Sucesso</a:t>
            </a:r>
          </a:p>
        </p:txBody>
      </p:sp>
    </p:spTree>
    <p:extLst>
      <p:ext uri="{BB962C8B-B14F-4D97-AF65-F5344CB8AC3E}">
        <p14:creationId xmlns:p14="http://schemas.microsoft.com/office/powerpoint/2010/main" val="54686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9"/>
          <a:stretch/>
        </p:blipFill>
        <p:spPr>
          <a:xfrm>
            <a:off x="2005611" y="258037"/>
            <a:ext cx="8177631" cy="58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94"/>
          <a:stretch/>
        </p:blipFill>
        <p:spPr>
          <a:xfrm>
            <a:off x="1916504" y="257400"/>
            <a:ext cx="8355846" cy="58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9"/>
          <a:stretch/>
        </p:blipFill>
        <p:spPr>
          <a:xfrm>
            <a:off x="1927562" y="257400"/>
            <a:ext cx="8333730" cy="58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9"/>
          <a:stretch/>
        </p:blipFill>
        <p:spPr>
          <a:xfrm>
            <a:off x="2004726" y="257400"/>
            <a:ext cx="8179401" cy="58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9"/>
          <a:stretch/>
        </p:blipFill>
        <p:spPr>
          <a:xfrm>
            <a:off x="2004726" y="257400"/>
            <a:ext cx="8179401" cy="58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6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9"/>
          <a:stretch/>
        </p:blipFill>
        <p:spPr>
          <a:xfrm>
            <a:off x="1992065" y="257400"/>
            <a:ext cx="8204724" cy="58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Marcador de Posição de Conteúdo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9"/>
          <a:stretch/>
        </p:blipFill>
        <p:spPr>
          <a:xfrm>
            <a:off x="2004726" y="257400"/>
            <a:ext cx="8179401" cy="58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Marcador de Posição de Conteúdo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94"/>
          <a:stretch/>
        </p:blipFill>
        <p:spPr>
          <a:xfrm>
            <a:off x="1993873" y="257400"/>
            <a:ext cx="8201107" cy="58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94"/>
          <a:stretch/>
        </p:blipFill>
        <p:spPr>
          <a:xfrm>
            <a:off x="1993873" y="358461"/>
            <a:ext cx="8201107" cy="58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30"/>
          <a:stretch/>
        </p:blipFill>
        <p:spPr>
          <a:xfrm>
            <a:off x="1982962" y="257400"/>
            <a:ext cx="8222929" cy="58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0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18630" cy="6482289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20485" y="2828635"/>
            <a:ext cx="6562693" cy="1450757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PT" sz="8000" b="1" dirty="0" smtClean="0"/>
              <a:t>Apresentação da aplicação</a:t>
            </a:r>
            <a:endParaRPr lang="pt-PT" sz="8000" b="1" dirty="0"/>
          </a:p>
        </p:txBody>
      </p:sp>
      <p:sp>
        <p:nvSpPr>
          <p:cNvPr id="12" name="Marcador de Posição de Conteúdo 2"/>
          <p:cNvSpPr>
            <a:spLocks noGrp="1"/>
          </p:cNvSpPr>
          <p:nvPr>
            <p:ph idx="1"/>
          </p:nvPr>
        </p:nvSpPr>
        <p:spPr>
          <a:xfrm>
            <a:off x="1504292" y="4731026"/>
            <a:ext cx="1610046" cy="643139"/>
          </a:xfrm>
        </p:spPr>
        <p:txBody>
          <a:bodyPr>
            <a:no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pt-PT" sz="4000" b="1" dirty="0" smtClean="0">
                <a:solidFill>
                  <a:schemeClr val="tx1"/>
                </a:solidFill>
                <a:latin typeface="Wawati TC" charset="-120"/>
                <a:ea typeface="Wawati TC" charset="-120"/>
                <a:cs typeface="Wawati TC" charset="-120"/>
              </a:rPr>
              <a:t>Yummy</a:t>
            </a:r>
          </a:p>
        </p:txBody>
      </p:sp>
    </p:spTree>
    <p:extLst>
      <p:ext uri="{BB962C8B-B14F-4D97-AF65-F5344CB8AC3E}">
        <p14:creationId xmlns:p14="http://schemas.microsoft.com/office/powerpoint/2010/main" val="182758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Marcador de Posição de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6804" y="-10164"/>
            <a:ext cx="10070602" cy="6344480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272988" y="1258958"/>
            <a:ext cx="1423816" cy="10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4" b="22844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4623" y="5595024"/>
            <a:ext cx="10058400" cy="8229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800" b="1" dirty="0" err="1">
                <a:solidFill>
                  <a:srgbClr val="FFFFFF"/>
                </a:solidFill>
              </a:rPr>
              <a:t>Conclusão</a:t>
            </a:r>
            <a:r>
              <a:rPr lang="en-US" sz="8800" b="1" dirty="0">
                <a:solidFill>
                  <a:srgbClr val="FFFFFF"/>
                </a:solidFill>
              </a:rPr>
              <a:t> e </a:t>
            </a:r>
            <a:r>
              <a:rPr lang="en-US" sz="8800" b="1" dirty="0" err="1">
                <a:solidFill>
                  <a:srgbClr val="FFFFFF"/>
                </a:solidFill>
              </a:rPr>
              <a:t>Sucesso</a:t>
            </a:r>
            <a:endParaRPr lang="en-US" sz="8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93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423843"/>
            <a:ext cx="10589198" cy="2519507"/>
          </a:xfrm>
        </p:spPr>
        <p:txBody>
          <a:bodyPr>
            <a:normAutofit/>
          </a:bodyPr>
          <a:lstStyle/>
          <a:p>
            <a:r>
              <a:rPr lang="en-US" sz="6600" b="1" dirty="0" err="1" smtClean="0">
                <a:solidFill>
                  <a:schemeClr val="tx1"/>
                </a:solidFill>
              </a:rPr>
              <a:t>Laborat</a:t>
            </a:r>
            <a:r>
              <a:rPr lang="pt-PT" sz="6600" b="1" dirty="0" smtClean="0">
                <a:solidFill>
                  <a:schemeClr val="tx1"/>
                </a:solidFill>
              </a:rPr>
              <a:t>ó</a:t>
            </a:r>
            <a:r>
              <a:rPr lang="en-US" sz="6600" b="1" dirty="0" err="1" smtClean="0">
                <a:solidFill>
                  <a:schemeClr val="tx1"/>
                </a:solidFill>
              </a:rPr>
              <a:t>rios</a:t>
            </a:r>
            <a:r>
              <a:rPr lang="en-US" sz="6600" b="1" dirty="0" smtClean="0">
                <a:solidFill>
                  <a:schemeClr val="tx1"/>
                </a:solidFill>
              </a:rPr>
              <a:t> de Inform</a:t>
            </a:r>
            <a:r>
              <a:rPr lang="pt-PT" sz="6600" b="1" dirty="0" smtClean="0">
                <a:solidFill>
                  <a:schemeClr val="tx1"/>
                </a:solidFill>
              </a:rPr>
              <a:t>ática IV</a:t>
            </a:r>
            <a:endParaRPr lang="en-US" sz="66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28151" y="3278459"/>
            <a:ext cx="5527456" cy="1684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 err="1" smtClean="0">
                <a:solidFill>
                  <a:schemeClr val="tx1"/>
                </a:solidFill>
                <a:latin typeface="Wawati TC" charset="-120"/>
                <a:ea typeface="Wawati TC" charset="-120"/>
                <a:cs typeface="Wawati TC" charset="-120"/>
              </a:rPr>
              <a:t>WhatsYummy</a:t>
            </a:r>
            <a:r>
              <a:rPr lang="en-US" sz="4800" b="1" dirty="0" smtClean="0">
                <a:solidFill>
                  <a:schemeClr val="tx1"/>
                </a:solidFill>
                <a:latin typeface="Wawati TC" charset="-120"/>
                <a:ea typeface="Wawati TC" charset="-120"/>
                <a:cs typeface="Wawati TC" charset="-120"/>
              </a:rPr>
              <a:t>?</a:t>
            </a:r>
            <a:endParaRPr lang="en-US" sz="4800" b="1" dirty="0">
              <a:solidFill>
                <a:schemeClr val="tx1"/>
              </a:solidFill>
              <a:latin typeface="Wawati TC" charset="-120"/>
              <a:ea typeface="Wawati TC" charset="-120"/>
              <a:cs typeface="Wawati TC" charset="-12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838082" y="4789426"/>
            <a:ext cx="2893122" cy="824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Ricardo PEREIRA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DINIS PEIXOTO</a:t>
            </a:r>
            <a:endParaRPr lang="en-US" sz="1200" b="1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RICARDO CERTO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MARCELO LIMA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99556"/>
            <a:ext cx="1354455" cy="13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7200" b="1" dirty="0" smtClean="0">
                <a:solidFill>
                  <a:schemeClr val="bg1"/>
                </a:solidFill>
              </a:rPr>
              <a:t>Requisitos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5" name="Marcador de Posição de Conteúdo 2"/>
          <p:cNvSpPr>
            <a:spLocks noGrp="1"/>
          </p:cNvSpPr>
          <p:nvPr>
            <p:ph idx="1"/>
          </p:nvPr>
        </p:nvSpPr>
        <p:spPr>
          <a:xfrm>
            <a:off x="530609" y="2500074"/>
            <a:ext cx="3728720" cy="3273110"/>
          </a:xfrm>
        </p:spPr>
        <p:txBody>
          <a:bodyPr>
            <a:noAutofit/>
          </a:bodyPr>
          <a:lstStyle/>
          <a:p>
            <a:pPr lvl="1"/>
            <a:r>
              <a:rPr lang="pt-PT" sz="2000" dirty="0" smtClean="0">
                <a:solidFill>
                  <a:schemeClr val="bg1"/>
                </a:solidFill>
              </a:rPr>
              <a:t>Registo</a:t>
            </a:r>
          </a:p>
          <a:p>
            <a:pPr lvl="1"/>
            <a:r>
              <a:rPr lang="pt-PT" sz="2000" dirty="0" smtClean="0">
                <a:solidFill>
                  <a:schemeClr val="bg1"/>
                </a:solidFill>
              </a:rPr>
              <a:t>Iniciar/Terminar sessão</a:t>
            </a:r>
          </a:p>
          <a:p>
            <a:pPr lvl="1"/>
            <a:r>
              <a:rPr lang="pt-PT" sz="2000" dirty="0" smtClean="0">
                <a:solidFill>
                  <a:schemeClr val="bg1"/>
                </a:solidFill>
              </a:rPr>
              <a:t>Editar perfil/preferências</a:t>
            </a:r>
          </a:p>
          <a:p>
            <a:pPr lvl="1"/>
            <a:r>
              <a:rPr lang="pt-PT" sz="2000" dirty="0">
                <a:solidFill>
                  <a:schemeClr val="bg1"/>
                </a:solidFill>
              </a:rPr>
              <a:t>Consultar visitas recentes</a:t>
            </a:r>
          </a:p>
          <a:p>
            <a:pPr lvl="1"/>
            <a:r>
              <a:rPr lang="pt-PT" sz="2000" dirty="0">
                <a:solidFill>
                  <a:schemeClr val="bg1"/>
                </a:solidFill>
              </a:rPr>
              <a:t>Consultar/Marcar f</a:t>
            </a:r>
            <a:r>
              <a:rPr lang="pt-PT" sz="2000" dirty="0" smtClean="0">
                <a:solidFill>
                  <a:schemeClr val="bg1"/>
                </a:solidFill>
              </a:rPr>
              <a:t>avoritos</a:t>
            </a:r>
          </a:p>
          <a:p>
            <a:pPr lvl="1"/>
            <a:r>
              <a:rPr lang="pt-PT" sz="2000" dirty="0" smtClean="0">
                <a:solidFill>
                  <a:schemeClr val="bg1"/>
                </a:solidFill>
              </a:rPr>
              <a:t>Consultar sugestão diária</a:t>
            </a:r>
          </a:p>
          <a:p>
            <a:pPr lvl="1"/>
            <a:r>
              <a:rPr lang="pt-PT" sz="2000" dirty="0" smtClean="0">
                <a:solidFill>
                  <a:schemeClr val="bg1"/>
                </a:solidFill>
              </a:rPr>
              <a:t>Fazer pedido específico</a:t>
            </a:r>
          </a:p>
          <a:p>
            <a:pPr lvl="1"/>
            <a:r>
              <a:rPr lang="pt-PT" sz="2000" dirty="0" smtClean="0">
                <a:solidFill>
                  <a:schemeClr val="bg1"/>
                </a:solidFill>
              </a:rPr>
              <a:t>Fazer pedido de sugestão</a:t>
            </a:r>
          </a:p>
          <a:p>
            <a:pPr lvl="1"/>
            <a:r>
              <a:rPr lang="pt-PT" sz="2000" dirty="0" smtClean="0">
                <a:solidFill>
                  <a:schemeClr val="bg1"/>
                </a:solidFill>
              </a:rPr>
              <a:t>Avaliação de produtos</a:t>
            </a:r>
          </a:p>
          <a:p>
            <a:pPr lvl="1"/>
            <a:r>
              <a:rPr lang="pt-PT" sz="2000" dirty="0" smtClean="0">
                <a:solidFill>
                  <a:schemeClr val="bg1"/>
                </a:solidFill>
              </a:rPr>
              <a:t>Adicionar Estabelecimento</a:t>
            </a:r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259329" y="2500074"/>
            <a:ext cx="3728720" cy="7635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PT" sz="2000" dirty="0" smtClean="0">
                <a:solidFill>
                  <a:schemeClr val="bg1"/>
                </a:solidFill>
              </a:rPr>
              <a:t>Gerir Estabelecimentos</a:t>
            </a:r>
          </a:p>
          <a:p>
            <a:pPr lvl="1"/>
            <a:r>
              <a:rPr lang="pt-PT" sz="2000" dirty="0" smtClean="0">
                <a:solidFill>
                  <a:schemeClr val="bg1"/>
                </a:solidFill>
              </a:rPr>
              <a:t>Gerir Produtos</a:t>
            </a:r>
          </a:p>
          <a:p>
            <a:pPr lvl="1"/>
            <a:endParaRPr lang="pt-PT" sz="2000" dirty="0" smtClean="0">
              <a:solidFill>
                <a:schemeClr val="bg1"/>
              </a:solidFill>
            </a:endParaRPr>
          </a:p>
          <a:p>
            <a:pPr lvl="1"/>
            <a:endParaRPr lang="pt-PT" sz="2000" dirty="0" smtClean="0">
              <a:solidFill>
                <a:schemeClr val="bg1"/>
              </a:solidFill>
            </a:endParaRPr>
          </a:p>
          <a:p>
            <a:pPr lvl="1"/>
            <a:endParaRPr lang="pt-PT" sz="2000" dirty="0" smtClean="0">
              <a:solidFill>
                <a:schemeClr val="bg1"/>
              </a:solidFill>
            </a:endParaRPr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4259329" y="4123265"/>
            <a:ext cx="3728720" cy="4585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PT" sz="2000" dirty="0" smtClean="0">
                <a:solidFill>
                  <a:schemeClr val="bg1"/>
                </a:solidFill>
              </a:rPr>
              <a:t>Validar Estabelecimento</a:t>
            </a:r>
          </a:p>
        </p:txBody>
      </p:sp>
      <p:sp>
        <p:nvSpPr>
          <p:cNvPr id="9" name="Marcador de Posição de Conteúdo 2"/>
          <p:cNvSpPr txBox="1">
            <a:spLocks/>
          </p:cNvSpPr>
          <p:nvPr/>
        </p:nvSpPr>
        <p:spPr>
          <a:xfrm>
            <a:off x="426410" y="2041539"/>
            <a:ext cx="3728720" cy="4585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pt-PT" sz="2000" b="1" dirty="0" smtClean="0">
                <a:solidFill>
                  <a:schemeClr val="bg1"/>
                </a:solidFill>
              </a:rPr>
              <a:t>Utilizador</a:t>
            </a:r>
          </a:p>
        </p:txBody>
      </p:sp>
      <p:sp>
        <p:nvSpPr>
          <p:cNvPr id="12" name="Marcador de Posição de Conteúdo 2"/>
          <p:cNvSpPr txBox="1">
            <a:spLocks/>
          </p:cNvSpPr>
          <p:nvPr/>
        </p:nvSpPr>
        <p:spPr>
          <a:xfrm>
            <a:off x="4155130" y="2041538"/>
            <a:ext cx="3728720" cy="4585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pt-PT" sz="2000" b="1" dirty="0" smtClean="0">
                <a:solidFill>
                  <a:schemeClr val="bg1"/>
                </a:solidFill>
              </a:rPr>
              <a:t>Utilizador Proprietário</a:t>
            </a:r>
          </a:p>
        </p:txBody>
      </p:sp>
      <p:sp>
        <p:nvSpPr>
          <p:cNvPr id="13" name="Marcador de Posição de Conteúdo 2"/>
          <p:cNvSpPr txBox="1">
            <a:spLocks/>
          </p:cNvSpPr>
          <p:nvPr/>
        </p:nvSpPr>
        <p:spPr>
          <a:xfrm>
            <a:off x="4155130" y="3722159"/>
            <a:ext cx="3728720" cy="4585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pt-PT" sz="2000" b="1" dirty="0" smtClean="0">
                <a:solidFill>
                  <a:schemeClr val="bg1"/>
                </a:solidFill>
              </a:rPr>
              <a:t>Administrador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1" r="2541" b="1"/>
          <a:stretch/>
        </p:blipFill>
        <p:spPr>
          <a:xfrm>
            <a:off x="7262191" y="1745453"/>
            <a:ext cx="4929810" cy="45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Marcador de Posição de Conteú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636" r="511" b="1462"/>
          <a:stretch/>
        </p:blipFill>
        <p:spPr>
          <a:xfrm>
            <a:off x="4104079" y="1120441"/>
            <a:ext cx="8061115" cy="46101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2989" y="2739352"/>
            <a:ext cx="3084844" cy="1372279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>
                <a:solidFill>
                  <a:srgbClr val="FFFFFF"/>
                </a:solidFill>
              </a:rPr>
              <a:t>Modelo de Domínio</a:t>
            </a:r>
            <a:endParaRPr lang="pt-PT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Marcador de Posição de Conteú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 t="1473" r="1578" b="1263"/>
          <a:stretch/>
        </p:blipFill>
        <p:spPr>
          <a:xfrm>
            <a:off x="5606638" y="204278"/>
            <a:ext cx="6414053" cy="61225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726" y="3976315"/>
            <a:ext cx="3980635" cy="365760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5400" b="1" dirty="0" err="1" smtClean="0">
                <a:solidFill>
                  <a:srgbClr val="FFFFFF"/>
                </a:solidFill>
              </a:rPr>
              <a:t>Especificação</a:t>
            </a:r>
            <a:r>
              <a:rPr lang="en-US" sz="5400" b="1" dirty="0" smtClean="0">
                <a:solidFill>
                  <a:srgbClr val="FFFFFF"/>
                </a:solidFill>
              </a:rPr>
              <a:t/>
            </a:r>
            <a:br>
              <a:rPr lang="en-US" sz="5400" b="1" dirty="0" smtClean="0">
                <a:solidFill>
                  <a:srgbClr val="FFFFFF"/>
                </a:solidFill>
              </a:rPr>
            </a:br>
            <a:r>
              <a:rPr lang="en-US" sz="5400" b="1" dirty="0">
                <a:solidFill>
                  <a:srgbClr val="FFFFFF"/>
                </a:solidFill>
              </a:rPr>
              <a:t/>
            </a:r>
            <a:br>
              <a:rPr lang="en-US" sz="5400" b="1" dirty="0">
                <a:solidFill>
                  <a:srgbClr val="FFFFFF"/>
                </a:solidFill>
              </a:rPr>
            </a:br>
            <a:r>
              <a:rPr lang="en-US" sz="4000" b="1" dirty="0" smtClean="0">
                <a:solidFill>
                  <a:srgbClr val="FFFFFF"/>
                </a:solidFill>
              </a:rPr>
              <a:t>Use Case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9" name="Imagem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4104079" y="1242392"/>
            <a:ext cx="1560739" cy="10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67" y="1815547"/>
            <a:ext cx="3905032" cy="2703443"/>
          </a:xfrm>
        </p:spPr>
        <p:txBody>
          <a:bodyPr>
            <a:noAutofit/>
          </a:bodyPr>
          <a:lstStyle/>
          <a:p>
            <a:pPr algn="ctr"/>
            <a:r>
              <a:rPr lang="pt-PT" sz="5400" b="1" dirty="0" smtClean="0">
                <a:solidFill>
                  <a:srgbClr val="FFFFFF"/>
                </a:solidFill>
              </a:rPr>
              <a:t>Especificação</a:t>
            </a:r>
            <a:br>
              <a:rPr lang="pt-PT" sz="5400" b="1" dirty="0" smtClean="0">
                <a:solidFill>
                  <a:srgbClr val="FFFFFF"/>
                </a:solidFill>
              </a:rPr>
            </a:br>
            <a:r>
              <a:rPr lang="pt-PT" sz="6600" b="1" dirty="0" smtClean="0">
                <a:solidFill>
                  <a:srgbClr val="FFFFFF"/>
                </a:solidFill>
              </a:rPr>
              <a:t/>
            </a:r>
            <a:br>
              <a:rPr lang="pt-PT" sz="6600" b="1" dirty="0" smtClean="0">
                <a:solidFill>
                  <a:srgbClr val="FFFFFF"/>
                </a:solidFill>
              </a:rPr>
            </a:br>
            <a:r>
              <a:rPr lang="pt-PT" sz="4000" b="1" i="1" dirty="0" smtClean="0">
                <a:solidFill>
                  <a:srgbClr val="FFFFFF"/>
                </a:solidFill>
              </a:rPr>
              <a:t>Fazer Pedido</a:t>
            </a:r>
            <a:endParaRPr lang="pt-PT" sz="4000" b="1" i="1" dirty="0">
              <a:solidFill>
                <a:srgbClr val="FFFFFF"/>
              </a:solidFill>
            </a:endParaRPr>
          </a:p>
        </p:txBody>
      </p:sp>
      <p:pic>
        <p:nvPicPr>
          <p:cNvPr id="7" name="Imagem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4104079" y="1229140"/>
            <a:ext cx="1661208" cy="108667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t="10048" r="2618" b="1643"/>
          <a:stretch/>
        </p:blipFill>
        <p:spPr>
          <a:xfrm>
            <a:off x="5765287" y="0"/>
            <a:ext cx="5918704" cy="63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Marcador de Posição de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36" y="92766"/>
            <a:ext cx="7218986" cy="6244424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4104079" y="1272209"/>
            <a:ext cx="462857" cy="1086678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131534" y="1808921"/>
            <a:ext cx="3905032" cy="2703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5400" b="1" dirty="0" smtClean="0">
                <a:solidFill>
                  <a:srgbClr val="FFFFFF"/>
                </a:solidFill>
              </a:rPr>
              <a:t>Diagrama de Sequência</a:t>
            </a:r>
            <a:r>
              <a:rPr lang="pt-PT" sz="6600" b="1" dirty="0" smtClean="0">
                <a:solidFill>
                  <a:srgbClr val="FFFFFF"/>
                </a:solidFill>
              </a:rPr>
              <a:t/>
            </a:r>
            <a:br>
              <a:rPr lang="pt-PT" sz="6600" b="1" dirty="0" smtClean="0">
                <a:solidFill>
                  <a:srgbClr val="FFFFFF"/>
                </a:solidFill>
              </a:rPr>
            </a:br>
            <a:r>
              <a:rPr lang="pt-PT" sz="6600" b="1" dirty="0" smtClean="0">
                <a:solidFill>
                  <a:srgbClr val="FFFFFF"/>
                </a:solidFill>
              </a:rPr>
              <a:t/>
            </a:r>
            <a:br>
              <a:rPr lang="pt-PT" sz="6600" b="1" dirty="0" smtClean="0">
                <a:solidFill>
                  <a:srgbClr val="FFFFFF"/>
                </a:solidFill>
              </a:rPr>
            </a:br>
            <a:r>
              <a:rPr lang="pt-PT" sz="4000" b="1" i="1" dirty="0" smtClean="0">
                <a:solidFill>
                  <a:srgbClr val="FFFFFF"/>
                </a:solidFill>
              </a:rPr>
              <a:t>Fazer pedido</a:t>
            </a:r>
            <a:endParaRPr lang="pt-PT" sz="4000" b="1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Marcador de Posição de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70" y="0"/>
            <a:ext cx="4325155" cy="6858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31534" y="1808921"/>
            <a:ext cx="3905032" cy="2703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5400" b="1" dirty="0" smtClean="0">
                <a:solidFill>
                  <a:srgbClr val="FFFFFF"/>
                </a:solidFill>
              </a:rPr>
              <a:t>Diagrama de Atividade</a:t>
            </a:r>
            <a:r>
              <a:rPr lang="pt-PT" sz="6600" b="1" dirty="0" smtClean="0">
                <a:solidFill>
                  <a:srgbClr val="FFFFFF"/>
                </a:solidFill>
              </a:rPr>
              <a:t/>
            </a:r>
            <a:br>
              <a:rPr lang="pt-PT" sz="6600" b="1" dirty="0" smtClean="0">
                <a:solidFill>
                  <a:srgbClr val="FFFFFF"/>
                </a:solidFill>
              </a:rPr>
            </a:br>
            <a:r>
              <a:rPr lang="pt-PT" sz="6600" b="1" dirty="0" smtClean="0">
                <a:solidFill>
                  <a:srgbClr val="FFFFFF"/>
                </a:solidFill>
              </a:rPr>
              <a:t/>
            </a:r>
            <a:br>
              <a:rPr lang="pt-PT" sz="6600" b="1" dirty="0" smtClean="0">
                <a:solidFill>
                  <a:srgbClr val="FFFFFF"/>
                </a:solidFill>
              </a:rPr>
            </a:br>
            <a:r>
              <a:rPr lang="pt-PT" sz="4000" b="1" i="1" dirty="0" smtClean="0">
                <a:solidFill>
                  <a:srgbClr val="FFFFFF"/>
                </a:solidFill>
              </a:rPr>
              <a:t>Fazer pedido</a:t>
            </a:r>
            <a:endParaRPr lang="pt-PT" sz="4000" b="1" i="1" dirty="0">
              <a:solidFill>
                <a:srgbClr val="FFFFFF"/>
              </a:solidFill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4104079" y="1176130"/>
            <a:ext cx="1589391" cy="1086678"/>
          </a:xfrm>
          <a:prstGeom prst="rect">
            <a:avLst/>
          </a:prstGeom>
        </p:spPr>
      </p:pic>
      <p:pic>
        <p:nvPicPr>
          <p:cNvPr id="11" name="Imagem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10018625" y="1351334"/>
            <a:ext cx="1839521" cy="1086678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4104079" y="5646630"/>
            <a:ext cx="1589391" cy="1211370"/>
          </a:xfrm>
          <a:prstGeom prst="rect">
            <a:avLst/>
          </a:prstGeom>
        </p:spPr>
      </p:pic>
      <p:pic>
        <p:nvPicPr>
          <p:cNvPr id="12" name="Imagem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47312" r="80419" b="37446"/>
          <a:stretch/>
        </p:blipFill>
        <p:spPr>
          <a:xfrm>
            <a:off x="10018625" y="5646630"/>
            <a:ext cx="2220962" cy="12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5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2615</TotalTime>
  <Words>1935</Words>
  <Application>Microsoft Macintosh PowerPoint</Application>
  <PresentationFormat>Ecrã Panorâmico</PresentationFormat>
  <Paragraphs>212</Paragraphs>
  <Slides>32</Slides>
  <Notes>24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8" baseType="lpstr">
      <vt:lpstr>Abadi MT Condensed Light</vt:lpstr>
      <vt:lpstr>Calibri</vt:lpstr>
      <vt:lpstr>Calibri Light</vt:lpstr>
      <vt:lpstr>Wawati TC</vt:lpstr>
      <vt:lpstr>Arial</vt:lpstr>
      <vt:lpstr>Retrospetiva</vt:lpstr>
      <vt:lpstr>Laboratórios de Informática IV</vt:lpstr>
      <vt:lpstr>Índice</vt:lpstr>
      <vt:lpstr>Apresentação da aplicação</vt:lpstr>
      <vt:lpstr>Requisitos</vt:lpstr>
      <vt:lpstr>Modelo de Domínio</vt:lpstr>
      <vt:lpstr>Especificação  Use Case</vt:lpstr>
      <vt:lpstr>Especificação  Fazer Pedido</vt:lpstr>
      <vt:lpstr>Apresentação do PowerPoint</vt:lpstr>
      <vt:lpstr>Apresentação do PowerPoint</vt:lpstr>
      <vt:lpstr>Especificação  Pedir Sugestão</vt:lpstr>
      <vt:lpstr>Apresentação do PowerPoint</vt:lpstr>
      <vt:lpstr>Apresentação do PowerPoint</vt:lpstr>
      <vt:lpstr>Apresentação do PowerPoint</vt:lpstr>
      <vt:lpstr>Base de Dados</vt:lpstr>
      <vt:lpstr>Apresentação do PowerPoint</vt:lpstr>
      <vt:lpstr>Base de Dados</vt:lpstr>
      <vt:lpstr>Interface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 e Sucesso</vt:lpstr>
      <vt:lpstr>Laboratórios de Informática IV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Laboratórios de Informática IV</dc:title>
  <dc:creator>Júlio Dinis Sá Peixoto</dc:creator>
  <cp:lastModifiedBy>Júlio Dinis Sá Peixoto</cp:lastModifiedBy>
  <cp:revision>83</cp:revision>
  <dcterms:created xsi:type="dcterms:W3CDTF">2017-05-03T11:04:50Z</dcterms:created>
  <dcterms:modified xsi:type="dcterms:W3CDTF">2017-05-05T08:43:49Z</dcterms:modified>
</cp:coreProperties>
</file>